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5" r:id="rId5"/>
    <p:sldId id="266" r:id="rId6"/>
    <p:sldId id="267" r:id="rId7"/>
    <p:sldId id="268" r:id="rId8"/>
    <p:sldId id="269" r:id="rId9"/>
    <p:sldId id="262" r:id="rId10"/>
    <p:sldId id="259" r:id="rId11"/>
    <p:sldId id="277" r:id="rId12"/>
    <p:sldId id="270" r:id="rId13"/>
    <p:sldId id="271" r:id="rId14"/>
    <p:sldId id="272" r:id="rId15"/>
    <p:sldId id="275" r:id="rId16"/>
    <p:sldId id="273" r:id="rId17"/>
    <p:sldId id="276" r:id="rId18"/>
    <p:sldId id="263" r:id="rId19"/>
    <p:sldId id="278" r:id="rId20"/>
    <p:sldId id="279" r:id="rId21"/>
    <p:sldId id="280" r:id="rId22"/>
    <p:sldId id="281" r:id="rId23"/>
    <p:sldId id="264" r:id="rId24"/>
    <p:sldId id="282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B13753F-B42D-457F-B10D-E4F9D8FF2081}">
          <p14:sldIdLst>
            <p14:sldId id="256"/>
          </p14:sldIdLst>
        </p14:section>
        <p14:section name="Introduction" id="{F7D2F80F-5EE3-495F-9366-116857A0AA72}">
          <p14:sldIdLst>
            <p14:sldId id="257"/>
            <p14:sldId id="265"/>
            <p14:sldId id="266"/>
            <p14:sldId id="267"/>
            <p14:sldId id="268"/>
            <p14:sldId id="269"/>
          </p14:sldIdLst>
        </p14:section>
        <p14:section name="Methodology" id="{E03798A8-4583-4CF6-810A-24FA07937422}">
          <p14:sldIdLst>
            <p14:sldId id="262"/>
            <p14:sldId id="259"/>
            <p14:sldId id="277"/>
            <p14:sldId id="270"/>
            <p14:sldId id="271"/>
            <p14:sldId id="272"/>
            <p14:sldId id="275"/>
            <p14:sldId id="273"/>
            <p14:sldId id="276"/>
          </p14:sldIdLst>
        </p14:section>
        <p14:section name="Experiment" id="{B5575B4E-282D-4AB6-A2DE-A056110A003D}">
          <p14:sldIdLst>
            <p14:sldId id="263"/>
            <p14:sldId id="278"/>
            <p14:sldId id="279"/>
            <p14:sldId id="280"/>
            <p14:sldId id="281"/>
          </p14:sldIdLst>
        </p14:section>
        <p14:section name="Conclusion" id="{1B085164-87AB-47C9-AFB2-D78F08CD9F5C}">
          <p14:sldIdLst>
            <p14:sldId id="264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AC"/>
    <a:srgbClr val="0000A2"/>
    <a:srgbClr val="C00000"/>
    <a:srgbClr val="CC4848"/>
    <a:srgbClr val="2DA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6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787774"/>
            <a:ext cx="48600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Advisor: </a:t>
            </a:r>
            <a:r>
              <a:rPr kumimoji="0"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Jia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-Ling </a:t>
            </a:r>
            <a:r>
              <a:rPr kumimoji="0"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Koh</a:t>
            </a:r>
            <a:endParaRPr kumimoji="0"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Presenter: Yin-Hsiang Liao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Source: ACL 2018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Data: 2018/10/09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267494"/>
            <a:ext cx="53640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Learning to Ask Questions in Open-domain Conversational Systems with Typed Decoders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32048" y="4844068"/>
            <a:ext cx="835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2814" y="4533517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 smtClean="0"/>
              <a:t>During training, the type of each word in a question is decided automatically.</a:t>
            </a:r>
          </a:p>
          <a:p>
            <a:pPr indent="177800"/>
            <a:r>
              <a:rPr lang="en-US" altLang="zh-TW" dirty="0" smtClean="0"/>
              <a:t>20 interrogatives</a:t>
            </a:r>
          </a:p>
          <a:p>
            <a:pPr indent="177800"/>
            <a:r>
              <a:rPr lang="en-US" altLang="zh-TW" dirty="0" smtClean="0"/>
              <a:t>Verbs and nouns in a question (response) are treated as topic words.</a:t>
            </a:r>
          </a:p>
          <a:p>
            <a:pPr indent="177800"/>
            <a:r>
              <a:rPr lang="en-US" altLang="zh-TW" dirty="0" smtClean="0"/>
              <a:t>Others are ordinary words</a:t>
            </a:r>
          </a:p>
          <a:p>
            <a:pPr indent="177800"/>
            <a:endParaRPr lang="en-US" altLang="zh-TW" dirty="0"/>
          </a:p>
          <a:p>
            <a:r>
              <a:rPr lang="en-US" altLang="zh-TW" dirty="0" smtClean="0"/>
              <a:t>During testing, using PMI to predict a few topic words for a given post.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At most 20 topic words, interrogatives are picked form a small dictionary.</a:t>
            </a:r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Methodology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 smtClean="0"/>
              <a:t>Word types: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291830"/>
            <a:ext cx="33051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Methodology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Models’ Frameworks</a:t>
            </a:r>
            <a:endParaRPr lang="zh-TW" alt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835696" y="1419622"/>
            <a:ext cx="3062779" cy="29956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9992" y="3795886"/>
            <a:ext cx="144016" cy="72008"/>
          </a:xfrm>
          <a:prstGeom prst="rect">
            <a:avLst/>
          </a:prstGeom>
          <a:solidFill>
            <a:srgbClr val="FF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4677573" y="3723878"/>
            <a:ext cx="25446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4285095" y="3795886"/>
            <a:ext cx="199241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4770570" y="4011910"/>
            <a:ext cx="11883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4358039" y="4011910"/>
            <a:ext cx="7413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4434818" y="4301927"/>
            <a:ext cx="349593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546015"/>
            <a:ext cx="3481392" cy="2499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399" y="46273"/>
            <a:ext cx="3493089" cy="24997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95107" y="3939902"/>
            <a:ext cx="434880" cy="475333"/>
          </a:xfrm>
          <a:prstGeom prst="rect">
            <a:avLst/>
          </a:prstGeom>
          <a:noFill/>
          <a:ln w="15875" cap="sq" cmpd="sng"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Elbow Connector 16"/>
          <p:cNvCxnSpPr>
            <a:stCxn id="15" idx="3"/>
            <a:endCxn id="13" idx="1"/>
          </p:cNvCxnSpPr>
          <p:nvPr/>
        </p:nvCxnSpPr>
        <p:spPr>
          <a:xfrm flipV="1">
            <a:off x="4829987" y="1296144"/>
            <a:ext cx="594412" cy="2881425"/>
          </a:xfrm>
          <a:prstGeom prst="bentConnector3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60032" y="4178449"/>
            <a:ext cx="546691" cy="0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776" y="2139702"/>
            <a:ext cx="1979712" cy="2381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765" y="3543973"/>
            <a:ext cx="2513534" cy="2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7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Methodology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More on STD</a:t>
            </a:r>
            <a:endParaRPr lang="zh-TW" alt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765550" y="2747169"/>
            <a:ext cx="3362325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491" y="1414899"/>
            <a:ext cx="4866690" cy="3494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589246"/>
            <a:ext cx="1537717" cy="263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2078906"/>
            <a:ext cx="1343025" cy="285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599011"/>
            <a:ext cx="3242108" cy="7990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58303" y="2713484"/>
            <a:ext cx="1297673" cy="176936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5069196" y="4444567"/>
            <a:ext cx="2624697" cy="176936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5627361" y="2094945"/>
            <a:ext cx="2066532" cy="176936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303" y="2388661"/>
            <a:ext cx="1543050" cy="238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4886834"/>
            <a:ext cx="16287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Methodology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More on HTD</a:t>
            </a:r>
            <a:endParaRPr lang="zh-TW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448222"/>
            <a:ext cx="4803410" cy="3437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55" y="564545"/>
            <a:ext cx="3209925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443958"/>
            <a:ext cx="1404168" cy="245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220" y="4446284"/>
            <a:ext cx="1291622" cy="2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Methodology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/>
              <a:t>Argmax</a:t>
            </a:r>
            <a:r>
              <a:rPr lang="en-US" altLang="zh-TW" b="1" dirty="0"/>
              <a:t>(greedy)</a:t>
            </a:r>
          </a:p>
          <a:p>
            <a:endParaRPr lang="zh-TW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194983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differentiable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23678"/>
            <a:ext cx="3114675" cy="1047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40" y="3751207"/>
            <a:ext cx="3124200" cy="895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240" y="316211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Replace m by:</a:t>
            </a:r>
            <a:endParaRPr lang="zh-TW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39399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differentiable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Methodology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Gumbel-</a:t>
            </a:r>
            <a:r>
              <a:rPr lang="en-US" altLang="zh-TW" b="1" dirty="0" err="1" smtClean="0"/>
              <a:t>Softmax</a:t>
            </a:r>
            <a:endParaRPr lang="zh-TW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47674"/>
            <a:ext cx="3124200" cy="895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056" y="3075806"/>
            <a:ext cx="6255643" cy="20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Methodology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Loss Function</a:t>
            </a:r>
            <a:endParaRPr lang="zh-TW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28001"/>
            <a:ext cx="3000375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7490" y="1713921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Cross entropy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07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9622"/>
            <a:ext cx="8496944" cy="3528392"/>
          </a:xfrm>
        </p:spPr>
        <p:txBody>
          <a:bodyPr anchor="t"/>
          <a:lstStyle/>
          <a:p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altLang="ko-KR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Experiment</a:t>
            </a:r>
          </a:p>
          <a:p>
            <a:endParaRPr lang="en-US" altLang="ko-KR" sz="2400" b="1" dirty="0" smtClean="0"/>
          </a:p>
          <a:p>
            <a:r>
              <a:rPr lang="en-US" altLang="ko-KR" sz="1800" b="1" dirty="0" smtClean="0">
                <a:solidFill>
                  <a:schemeClr val="bg1">
                    <a:lumMod val="75000"/>
                  </a:schemeClr>
                </a:solidFill>
              </a:rPr>
              <a:t>Conclusio</a:t>
            </a:r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altLang="ko-KR" sz="4000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1008112"/>
          </a:xfrm>
        </p:spPr>
        <p:txBody>
          <a:bodyPr/>
          <a:lstStyle/>
          <a:p>
            <a:r>
              <a:rPr lang="en-US" altLang="zh-TW" b="1" dirty="0" smtClean="0"/>
              <a:t>Dataset: </a:t>
            </a:r>
          </a:p>
          <a:p>
            <a:r>
              <a:rPr lang="en-US" altLang="zh-TW" dirty="0" smtClean="0"/>
              <a:t>9 million post-response pairs from Weibo.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2211710"/>
            <a:ext cx="6912768" cy="2448272"/>
          </a:xfrm>
        </p:spPr>
        <p:txBody>
          <a:bodyPr/>
          <a:lstStyle/>
          <a:p>
            <a:r>
              <a:rPr lang="en-US" altLang="zh-TW" dirty="0" smtClean="0"/>
              <a:t>PMI: all</a:t>
            </a:r>
          </a:p>
          <a:p>
            <a:r>
              <a:rPr lang="en-US" altLang="zh-TW" dirty="0" smtClean="0"/>
              <a:t>QG model: 491,000 pairs containing question. 5,000 for testing.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01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Automatic evaluation</a:t>
            </a:r>
            <a:endParaRPr lang="zh-TW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79712" y="1551330"/>
            <a:ext cx="6912768" cy="2995737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Metric: perplexity, distinct-1, distinct-2, TRR</a:t>
            </a:r>
            <a:endParaRPr lang="en-US" altLang="zh-TW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139702"/>
            <a:ext cx="41719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9622"/>
            <a:ext cx="8496944" cy="3528392"/>
          </a:xfrm>
        </p:spPr>
        <p:txBody>
          <a:bodyPr anchor="t"/>
          <a:lstStyle/>
          <a:p>
            <a:r>
              <a:rPr lang="en-US" altLang="ko-KR" b="1" dirty="0" smtClean="0"/>
              <a:t>Introduction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Methodology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Experiment</a:t>
            </a:r>
          </a:p>
          <a:p>
            <a:endParaRPr lang="en-US" altLang="ko-KR" sz="2400" b="1" dirty="0" smtClean="0"/>
          </a:p>
          <a:p>
            <a:r>
              <a:rPr lang="en-US" altLang="ko-KR" sz="1800" b="1" dirty="0" smtClean="0"/>
              <a:t>Conclusio</a:t>
            </a:r>
            <a:r>
              <a:rPr lang="en-US" altLang="ko-KR" b="1" dirty="0" smtClean="0"/>
              <a:t>n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altLang="ko-KR" sz="4000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Manual evaluation</a:t>
            </a:r>
            <a:endParaRPr lang="zh-TW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33" y="1568195"/>
            <a:ext cx="7598867" cy="2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Results</a:t>
            </a:r>
            <a:endParaRPr lang="zh-TW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374" y="2139702"/>
            <a:ext cx="3495675" cy="2428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129" y="0"/>
            <a:ext cx="35337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9622"/>
            <a:ext cx="8496944" cy="3528392"/>
          </a:xfrm>
        </p:spPr>
        <p:txBody>
          <a:bodyPr anchor="t"/>
          <a:lstStyle/>
          <a:p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altLang="ko-KR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endParaRPr lang="en-US" altLang="ko-KR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endParaRPr lang="en-US" altLang="ko-KR" sz="2400" b="1" dirty="0" smtClean="0"/>
          </a:p>
          <a:p>
            <a:r>
              <a:rPr lang="en-US" altLang="ko-KR" sz="1800" b="1" dirty="0" smtClean="0"/>
              <a:t>Conclusion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altLang="ko-KR" sz="4000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208823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zh-TW" b="1" dirty="0" smtClean="0"/>
              <a:t>1</a:t>
            </a:r>
            <a:r>
              <a:rPr lang="en-US" altLang="zh-TW" b="1" baseline="30000" dirty="0" smtClean="0"/>
              <a:t>st</a:t>
            </a:r>
            <a:r>
              <a:rPr lang="en-US" altLang="zh-TW" b="1" dirty="0" smtClean="0"/>
              <a:t> study on QG in conversational system.</a:t>
            </a:r>
          </a:p>
          <a:p>
            <a:pPr marL="457200" indent="-457200">
              <a:buAutoNum type="arabicPeriod"/>
            </a:pPr>
            <a:r>
              <a:rPr lang="en-US" altLang="zh-TW" b="1" dirty="0" smtClean="0"/>
              <a:t>2 typed decoders to ask good questions.</a:t>
            </a:r>
            <a:endParaRPr lang="zh-TW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05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 smtClean="0"/>
              <a:t>Goal: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79712" y="1455675"/>
            <a:ext cx="6984776" cy="900052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To enhance the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interactiveness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persistence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of human-machine interactions.</a:t>
            </a:r>
          </a:p>
          <a:p>
            <a:endParaRPr lang="en-US" altLang="ko-KR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979712" y="2283718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Goal of traditional QG tasks:</a:t>
            </a:r>
            <a:endParaRPr lang="en-US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979712" y="2859782"/>
            <a:ext cx="6984776" cy="900052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To seek information through a generated question.</a:t>
            </a:r>
            <a:endParaRPr lang="ko-KR" altLang="en-US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893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 smtClean="0"/>
              <a:t>Uniqueness: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79712" y="1455675"/>
            <a:ext cx="6984776" cy="900052"/>
          </a:xfrm>
        </p:spPr>
        <p:txBody>
          <a:bodyPr/>
          <a:lstStyle/>
          <a:p>
            <a:r>
              <a:rPr lang="en-US" altLang="ko-KR" dirty="0" smtClean="0"/>
              <a:t>Questions in </a:t>
            </a:r>
            <a:r>
              <a:rPr lang="en-US" altLang="ko-KR" b="1" dirty="0" smtClean="0"/>
              <a:t>various patterns</a:t>
            </a:r>
            <a:r>
              <a:rPr lang="en-US" altLang="ko-KR" dirty="0" smtClean="0"/>
              <a:t> and about </a:t>
            </a:r>
            <a:r>
              <a:rPr lang="en-US" altLang="ko-KR" b="1" dirty="0" smtClean="0"/>
              <a:t>diverse yet relevant topics</a:t>
            </a:r>
            <a:r>
              <a:rPr lang="en-US" altLang="ko-KR" dirty="0" smtClean="0"/>
              <a:t>.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979712" y="2283718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Defects of traditional QG tasks:</a:t>
            </a:r>
            <a:endParaRPr lang="en-US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979712" y="2859782"/>
            <a:ext cx="6984776" cy="1224136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The information questioned on usually determines the pattern of questions.  </a:t>
            </a:r>
          </a:p>
          <a:p>
            <a:r>
              <a:rPr lang="en-US" altLang="ko-KR" dirty="0" smtClean="0"/>
              <a:t>E.g., Given person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Who-questions; </a:t>
            </a:r>
          </a:p>
          <a:p>
            <a:r>
              <a:rPr lang="en-US" altLang="ko-KR" dirty="0" smtClean="0"/>
              <a:t>        Given location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Where-questions.</a:t>
            </a:r>
            <a:endParaRPr lang="ko-KR" altLang="en-US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757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 smtClean="0"/>
              <a:t>Uniqueness: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79712" y="1455674"/>
            <a:ext cx="6984776" cy="3060291"/>
          </a:xfrm>
        </p:spPr>
        <p:txBody>
          <a:bodyPr/>
          <a:lstStyle/>
          <a:p>
            <a:r>
              <a:rPr lang="en-US" altLang="ko-KR" b="1" dirty="0" smtClean="0"/>
              <a:t>diverse yet relevant topics</a:t>
            </a:r>
            <a:r>
              <a:rPr lang="en-US" altLang="ko-KR" dirty="0" smtClean="0"/>
              <a:t> means this task requires to address more transitional topics of a given input.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Scene understanding is important.</a:t>
            </a:r>
            <a:endParaRPr lang="en-US" altLang="ko-KR" dirty="0"/>
          </a:p>
          <a:p>
            <a:r>
              <a:rPr lang="en-US" altLang="ko-KR" dirty="0" smtClean="0"/>
              <a:t>E.g., I went to dinner with my friends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friends, cuisine, price, place or taste.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(scenario: dinner </a:t>
            </a:r>
            <a:r>
              <a:rPr lang="en-US" altLang="ko-KR" dirty="0" smtClean="0"/>
              <a:t>at a restaurant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altLang="ko-KR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979712" y="2283718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977997" y="3003798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Defects of traditional QG tasks:</a:t>
            </a:r>
            <a:endParaRPr lang="en-US" b="1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977997" y="3579862"/>
            <a:ext cx="6984776" cy="1224136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The information questioned on is pre-specified and paraphrasing is more required.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Universal but meaningless question, like ‘so what?’ and ‘what up?’, are often generated.  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465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696744" cy="460648"/>
          </a:xfrm>
        </p:spPr>
        <p:txBody>
          <a:bodyPr/>
          <a:lstStyle/>
          <a:p>
            <a:r>
              <a:rPr lang="en-US" altLang="zh-TW" b="1" dirty="0" smtClean="0"/>
              <a:t>Observation:</a:t>
            </a:r>
            <a:r>
              <a:rPr lang="en-US" altLang="zh-TW" dirty="0" smtClean="0"/>
              <a:t> a good question is a natural composition of </a:t>
            </a:r>
            <a:r>
              <a:rPr lang="en-US" altLang="zh-TW" dirty="0" smtClean="0">
                <a:solidFill>
                  <a:srgbClr val="2DAB2D"/>
                </a:solidFill>
              </a:rPr>
              <a:t>interrogatives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C00000"/>
                </a:solidFill>
              </a:rPr>
              <a:t>topic word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0000A2"/>
                </a:solidFill>
              </a:rPr>
              <a:t>ordinary words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29" y="1664245"/>
            <a:ext cx="5446935" cy="2711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42222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Pattern</a:t>
            </a:r>
            <a:endParaRPr lang="zh-TW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4222299"/>
            <a:ext cx="18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Key information</a:t>
            </a:r>
            <a:endParaRPr lang="zh-TW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4210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yntax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09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056" y="1347614"/>
            <a:ext cx="6974432" cy="576064"/>
          </a:xfrm>
        </p:spPr>
        <p:txBody>
          <a:bodyPr/>
          <a:lstStyle/>
          <a:p>
            <a:r>
              <a:rPr lang="en-US" altLang="zh-TW" dirty="0" smtClean="0"/>
              <a:t>The three types of words will be used in proposed models</a:t>
            </a:r>
            <a:r>
              <a:rPr lang="zh-TW" altLang="en-US" dirty="0" smtClean="0"/>
              <a:t> </a:t>
            </a:r>
            <a:r>
              <a:rPr lang="en-US" altLang="zh-TW" dirty="0" smtClean="0"/>
              <a:t>in either </a:t>
            </a:r>
            <a:r>
              <a:rPr lang="en-US" altLang="zh-TW" b="1" dirty="0" smtClean="0"/>
              <a:t>implicit</a:t>
            </a:r>
            <a:r>
              <a:rPr lang="en-US" altLang="zh-TW" dirty="0" smtClean="0"/>
              <a:t> or </a:t>
            </a:r>
            <a:r>
              <a:rPr lang="en-US" altLang="zh-TW" b="1" dirty="0" smtClean="0"/>
              <a:t>explicit</a:t>
            </a:r>
            <a:r>
              <a:rPr lang="en-US" altLang="zh-TW" dirty="0" smtClean="0"/>
              <a:t> manners.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2067694"/>
            <a:ext cx="6912768" cy="259228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02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9622"/>
            <a:ext cx="8496944" cy="3528392"/>
          </a:xfrm>
        </p:spPr>
        <p:txBody>
          <a:bodyPr anchor="t"/>
          <a:lstStyle/>
          <a:p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Methodology</a:t>
            </a:r>
          </a:p>
          <a:p>
            <a:endParaRPr lang="en-US" altLang="ko-KR" b="1" dirty="0" smtClean="0"/>
          </a:p>
          <a:p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endParaRPr lang="en-US" altLang="ko-KR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1800" b="1" dirty="0" smtClean="0">
                <a:solidFill>
                  <a:schemeClr val="bg1">
                    <a:lumMod val="75000"/>
                  </a:schemeClr>
                </a:solidFill>
              </a:rPr>
              <a:t>Conclusio</a:t>
            </a:r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altLang="ko-KR" sz="4000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Methodology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 smtClean="0"/>
              <a:t>Question Definition: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419872" y="1851670"/>
            <a:ext cx="3343275" cy="72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307580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X: input post, x</a:t>
            </a:r>
            <a:r>
              <a:rPr lang="en-US" altLang="zh-TW" sz="1000" dirty="0" smtClean="0"/>
              <a:t>1</a:t>
            </a:r>
            <a:r>
              <a:rPr lang="en-US" altLang="zh-TW" dirty="0" smtClean="0"/>
              <a:t>x</a:t>
            </a:r>
            <a:r>
              <a:rPr lang="en-US" altLang="zh-TW" sz="1000" dirty="0" smtClean="0"/>
              <a:t>2</a:t>
            </a:r>
            <a:r>
              <a:rPr lang="en-US" altLang="zh-TW" dirty="0" smtClean="0"/>
              <a:t>…</a:t>
            </a:r>
            <a:r>
              <a:rPr lang="en-US" altLang="zh-TW" dirty="0" err="1" smtClean="0"/>
              <a:t>x</a:t>
            </a:r>
            <a:r>
              <a:rPr lang="en-US" altLang="zh-TW" sz="1000" dirty="0" err="1" smtClean="0"/>
              <a:t>m</a:t>
            </a:r>
            <a:endParaRPr lang="en-US" altLang="zh-TW" dirty="0" smtClean="0"/>
          </a:p>
          <a:p>
            <a:r>
              <a:rPr lang="en-US" altLang="zh-TW" dirty="0" smtClean="0"/>
              <a:t>Y: natural and meaningful question, y</a:t>
            </a:r>
            <a:r>
              <a:rPr lang="en-US" altLang="zh-TW" sz="1000" dirty="0" smtClean="0"/>
              <a:t>1</a:t>
            </a:r>
            <a:r>
              <a:rPr lang="en-US" altLang="zh-TW" dirty="0" smtClean="0"/>
              <a:t>y</a:t>
            </a:r>
            <a:r>
              <a:rPr lang="en-US" altLang="zh-TW" sz="1000" dirty="0" smtClean="0"/>
              <a:t>2</a:t>
            </a:r>
            <a:r>
              <a:rPr lang="en-US" altLang="zh-TW" dirty="0" smtClean="0"/>
              <a:t>…</a:t>
            </a:r>
            <a:r>
              <a:rPr lang="en-US" altLang="zh-TW" dirty="0" err="1" smtClean="0"/>
              <a:t>y</a:t>
            </a:r>
            <a:r>
              <a:rPr lang="en-US" altLang="zh-TW" sz="1000" dirty="0" err="1" smtClean="0"/>
              <a:t>n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440</Words>
  <Application>Microsoft Office PowerPoint</Application>
  <PresentationFormat>On-screen Show (16:9)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맑은 고딕</vt:lpstr>
      <vt:lpstr>新細明體</vt:lpstr>
      <vt:lpstr>Arial</vt:lpstr>
      <vt:lpstr>Calibri</vt:lpstr>
      <vt:lpstr>Office Theme</vt:lpstr>
      <vt:lpstr>Custom Design</vt:lpstr>
      <vt:lpstr>PowerPoint Presentation</vt:lpstr>
      <vt:lpstr> Outline</vt:lpstr>
      <vt:lpstr>Introduction</vt:lpstr>
      <vt:lpstr>Introduction</vt:lpstr>
      <vt:lpstr>Introduction</vt:lpstr>
      <vt:lpstr>Introduction</vt:lpstr>
      <vt:lpstr>Introduction</vt:lpstr>
      <vt:lpstr> Outline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 Outline</vt:lpstr>
      <vt:lpstr>Experiment</vt:lpstr>
      <vt:lpstr>Experiment</vt:lpstr>
      <vt:lpstr>Experiment</vt:lpstr>
      <vt:lpstr>Experiment</vt:lpstr>
      <vt:lpstr> Outline</vt:lpstr>
      <vt:lpstr>Conclusion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64</cp:revision>
  <dcterms:created xsi:type="dcterms:W3CDTF">2014-04-01T16:27:38Z</dcterms:created>
  <dcterms:modified xsi:type="dcterms:W3CDTF">2018-10-09T04:30:25Z</dcterms:modified>
</cp:coreProperties>
</file>